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9" r:id="rId6"/>
    <p:sldId id="291" r:id="rId7"/>
    <p:sldId id="280" r:id="rId8"/>
    <p:sldId id="281" r:id="rId9"/>
    <p:sldId id="263" r:id="rId10"/>
    <p:sldId id="265" r:id="rId11"/>
    <p:sldId id="261" r:id="rId12"/>
    <p:sldId id="283" r:id="rId13"/>
    <p:sldId id="282" r:id="rId14"/>
    <p:sldId id="284" r:id="rId15"/>
    <p:sldId id="268" r:id="rId16"/>
    <p:sldId id="286" r:id="rId17"/>
    <p:sldId id="270" r:id="rId18"/>
    <p:sldId id="290" r:id="rId19"/>
    <p:sldId id="292" r:id="rId20"/>
    <p:sldId id="277" r:id="rId21"/>
    <p:sldId id="287" r:id="rId22"/>
    <p:sldId id="288" r:id="rId23"/>
    <p:sldId id="293" r:id="rId24"/>
    <p:sldId id="294" r:id="rId25"/>
    <p:sldId id="295" r:id="rId26"/>
    <p:sldId id="301" r:id="rId27"/>
    <p:sldId id="302" r:id="rId28"/>
    <p:sldId id="300" r:id="rId29"/>
    <p:sldId id="299" r:id="rId30"/>
    <p:sldId id="298" r:id="rId31"/>
    <p:sldId id="27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nah Thinyane" initials="HT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69696"/>
    <a:srgbClr val="666699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5244" autoAdjust="0"/>
  </p:normalViewPr>
  <p:slideViewPr>
    <p:cSldViewPr>
      <p:cViewPr varScale="1">
        <p:scale>
          <a:sx n="92" d="100"/>
          <a:sy n="92" d="100"/>
        </p:scale>
        <p:origin x="-9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Honours\Project\Thesis\Usabilit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Honours\Project\Thesis\Usabil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ZA">
                <a:solidFill>
                  <a:schemeClr val="bg1"/>
                </a:solidFill>
              </a:rPr>
              <a:t>Notifier Application (Questionnaire Responses)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v>Strongly Disagree</c:v>
          </c:tx>
          <c:spPr>
            <a:solidFill>
              <a:srgbClr val="FF0000"/>
            </a:solidFill>
          </c:spPr>
          <c:cat>
            <c:strRef>
              <c:f>Sheet1!$A$3:$A$8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v>Disagree</c:v>
          </c:tx>
          <c:spPr>
            <a:solidFill>
              <a:srgbClr val="FFC000"/>
            </a:solidFill>
          </c:spPr>
          <c:cat>
            <c:strRef>
              <c:f>Sheet1!$A$3:$A$8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v>Neutral</c:v>
          </c:tx>
          <c:spPr>
            <a:solidFill>
              <a:srgbClr val="7030A0"/>
            </a:solidFill>
          </c:spPr>
          <c:cat>
            <c:strRef>
              <c:f>Sheet1!$A$3:$A$8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Sheet1!$D$3:$D$8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v>Agree</c:v>
          </c:tx>
          <c:spPr>
            <a:solidFill>
              <a:srgbClr val="00B0F0"/>
            </a:solidFill>
          </c:spPr>
          <c:cat>
            <c:strRef>
              <c:f>Sheet1!$A$3:$A$8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4"/>
          <c:order val="4"/>
          <c:tx>
            <c:v>Strongly Agree</c:v>
          </c:tx>
          <c:spPr>
            <a:solidFill>
              <a:srgbClr val="00B050"/>
            </a:solidFill>
          </c:spPr>
          <c:cat>
            <c:strRef>
              <c:f>Sheet1!$A$3:$A$8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Sheet1!$F$3:$F$8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overlap val="100"/>
        <c:axId val="65652224"/>
        <c:axId val="65654144"/>
      </c:barChart>
      <c:catAx>
        <c:axId val="656522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ZA">
                    <a:solidFill>
                      <a:schemeClr val="bg1"/>
                    </a:solidFill>
                  </a:rPr>
                  <a:t>Questions</a:t>
                </a:r>
              </a:p>
            </c:rich>
          </c:tx>
          <c:layout/>
        </c:title>
        <c:numFmt formatCode="@" sourceLinked="0"/>
        <c:tickLblPos val="nextTo"/>
        <c:txPr>
          <a:bodyPr/>
          <a:lstStyle/>
          <a:p>
            <a:pPr>
              <a:defRPr sz="1000" b="1">
                <a:solidFill>
                  <a:schemeClr val="bg1"/>
                </a:solidFill>
              </a:defRPr>
            </a:pPr>
            <a:endParaRPr lang="en-US"/>
          </a:p>
        </c:txPr>
        <c:crossAx val="65654144"/>
        <c:crosses val="autoZero"/>
        <c:auto val="1"/>
        <c:lblAlgn val="ctr"/>
        <c:lblOffset val="100"/>
      </c:catAx>
      <c:valAx>
        <c:axId val="65654144"/>
        <c:scaling>
          <c:orientation val="minMax"/>
          <c:max val="6"/>
        </c:scaling>
        <c:axPos val="b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ZA">
                    <a:solidFill>
                      <a:schemeClr val="bg1"/>
                    </a:solidFill>
                  </a:rPr>
                  <a:t>Distribution of Answers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56522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ZA">
                <a:solidFill>
                  <a:schemeClr val="bg1"/>
                </a:solidFill>
              </a:rPr>
              <a:t>Phone</a:t>
            </a:r>
            <a:r>
              <a:rPr lang="en-ZA" baseline="0">
                <a:solidFill>
                  <a:schemeClr val="bg1"/>
                </a:solidFill>
              </a:rPr>
              <a:t> Finder</a:t>
            </a:r>
            <a:r>
              <a:rPr lang="en-ZA">
                <a:solidFill>
                  <a:schemeClr val="bg1"/>
                </a:solidFill>
              </a:rPr>
              <a:t> Application (Questionnaire Responses)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v>Strongly Disagree</c:v>
          </c:tx>
          <c:spPr>
            <a:solidFill>
              <a:srgbClr val="FF0000"/>
            </a:solidFill>
          </c:spPr>
          <c:cat>
            <c:strRef>
              <c:f>Sheet1!$A$11:$A$16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Sheet1!$B$11:$B$16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v>Disagree</c:v>
          </c:tx>
          <c:spPr>
            <a:solidFill>
              <a:srgbClr val="FFC000"/>
            </a:solidFill>
          </c:spPr>
          <c:cat>
            <c:strRef>
              <c:f>Sheet1!$A$11:$A$16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Sheet1!$C$11:$C$16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v>Neutral</c:v>
          </c:tx>
          <c:spPr>
            <a:solidFill>
              <a:srgbClr val="7030A0"/>
            </a:solidFill>
          </c:spPr>
          <c:cat>
            <c:strRef>
              <c:f>Sheet1!$A$11:$A$16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Sheet1!$D$11:$D$16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v>Agree</c:v>
          </c:tx>
          <c:spPr>
            <a:solidFill>
              <a:srgbClr val="00B0F0"/>
            </a:solidFill>
          </c:spPr>
          <c:cat>
            <c:strRef>
              <c:f>Sheet1!$A$11:$A$16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Sheet1!$E$11:$E$16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v>Strongly Agree</c:v>
          </c:tx>
          <c:spPr>
            <a:solidFill>
              <a:srgbClr val="00B050"/>
            </a:solidFill>
          </c:spPr>
          <c:cat>
            <c:strRef>
              <c:f>Sheet1!$A$11:$A$16</c:f>
              <c:strCache>
                <c:ptCount val="6"/>
                <c:pt idx="0">
                  <c:v>use frequently </c:v>
                </c:pt>
                <c:pt idx="1">
                  <c:v>complicated to use</c:v>
                </c:pt>
                <c:pt idx="2">
                  <c:v>support of technical pers.</c:v>
                </c:pt>
                <c:pt idx="3">
                  <c:v>learn to use quickly</c:v>
                </c:pt>
                <c:pt idx="4">
                  <c:v>felt confident using</c:v>
                </c:pt>
                <c:pt idx="5">
                  <c:v>useful information</c:v>
                </c:pt>
              </c:strCache>
            </c:strRef>
          </c:cat>
          <c:val>
            <c:numRef>
              <c:f>Sheet1!$F$11:$F$16</c:f>
              <c:numCache>
                <c:formatCode>General</c:formatCode>
                <c:ptCount val="6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overlap val="100"/>
        <c:axId val="35490816"/>
        <c:axId val="35509376"/>
      </c:barChart>
      <c:catAx>
        <c:axId val="354908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ZA">
                    <a:solidFill>
                      <a:schemeClr val="bg1"/>
                    </a:solidFill>
                  </a:rPr>
                  <a:t>Questions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35509376"/>
        <c:crosses val="autoZero"/>
        <c:auto val="1"/>
        <c:lblAlgn val="ctr"/>
        <c:lblOffset val="100"/>
      </c:catAx>
      <c:valAx>
        <c:axId val="35509376"/>
        <c:scaling>
          <c:orientation val="minMax"/>
          <c:max val="6"/>
        </c:scaling>
        <c:axPos val="b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ZA">
                    <a:solidFill>
                      <a:schemeClr val="bg1"/>
                    </a:solidFill>
                  </a:rPr>
                  <a:t>Distribution of Answers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354908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3CB753-4823-4908-8A5A-FC6D686B64E5}" type="datetimeFigureOut">
              <a:rPr lang="en-ZA" smtClean="0"/>
              <a:pPr/>
              <a:t>2014/10/26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F0C02A-86B6-4FE1-AB9B-EF4B76EED55A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8077200" cy="1656184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An investigation into the usefulness of the Smart Watch Interface for university students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3212976"/>
            <a:ext cx="4608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400" b="1" u="sng" smtClean="0">
                <a:solidFill>
                  <a:schemeClr val="bg1"/>
                </a:solidFill>
              </a:rPr>
              <a:t>Investigator</a:t>
            </a:r>
            <a:r>
              <a:rPr lang="en-ZA" sz="2400" b="1" u="sng" dirty="0" smtClean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ZA" sz="2000" dirty="0" smtClean="0">
                <a:solidFill>
                  <a:schemeClr val="bg1"/>
                </a:solidFill>
              </a:rPr>
              <a:t>Kyle Johnson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7784" y="4365104"/>
            <a:ext cx="360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400" dirty="0" smtClean="0">
                <a:solidFill>
                  <a:schemeClr val="bg1"/>
                </a:solidFill>
              </a:rPr>
              <a:t>    </a:t>
            </a:r>
            <a:r>
              <a:rPr lang="en-ZA" sz="2400" b="1" u="sng" dirty="0" smtClean="0">
                <a:solidFill>
                  <a:schemeClr val="bg1"/>
                </a:solidFill>
              </a:rPr>
              <a:t>Project Supervisors: </a:t>
            </a:r>
          </a:p>
          <a:p>
            <a:pPr algn="ctr"/>
            <a:r>
              <a:rPr lang="en-ZA" sz="2000" dirty="0" smtClean="0">
                <a:solidFill>
                  <a:schemeClr val="bg1"/>
                </a:solidFill>
              </a:rPr>
              <a:t>      Prof. Hannah </a:t>
            </a:r>
            <a:r>
              <a:rPr lang="en-ZA" sz="2000" dirty="0" err="1" smtClean="0">
                <a:solidFill>
                  <a:schemeClr val="bg1"/>
                </a:solidFill>
              </a:rPr>
              <a:t>Thinyane</a:t>
            </a:r>
            <a:endParaRPr lang="en-ZA" sz="2000" dirty="0" smtClean="0">
              <a:solidFill>
                <a:schemeClr val="bg1"/>
              </a:solidFill>
            </a:endParaRPr>
          </a:p>
          <a:p>
            <a:pPr algn="ctr"/>
            <a:r>
              <a:rPr lang="en-ZA" sz="2000" dirty="0" smtClean="0">
                <a:solidFill>
                  <a:schemeClr val="bg1"/>
                </a:solidFill>
              </a:rPr>
              <a:t>   Mrs. Ingrid </a:t>
            </a:r>
            <a:r>
              <a:rPr lang="en-ZA" sz="2000" dirty="0" err="1" smtClean="0">
                <a:solidFill>
                  <a:schemeClr val="bg1"/>
                </a:solidFill>
              </a:rPr>
              <a:t>Siebörger</a:t>
            </a:r>
            <a:endParaRPr lang="en-ZA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908720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More findings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779687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b="1" i="1" dirty="0" smtClean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chemeClr val="bg1"/>
                </a:solidFill>
              </a:rPr>
              <a:t>Possible perceived deterrents found when using a smart watch as per the questionnaire: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Both devices can access the same information (Why use a watch when you can use a phone?)</a:t>
            </a:r>
          </a:p>
          <a:p>
            <a:pPr lvl="1"/>
            <a:endParaRPr lang="en-ZA" sz="24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Adaptation to a new interface can be intimidating to users. They need to be motivated to learn how to use a smart watch over already established interfaces.</a:t>
            </a:r>
          </a:p>
          <a:p>
            <a:pPr lvl="1"/>
            <a:endParaRPr lang="en-ZA" sz="24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Small screen and limited buttons for human-device interaction</a:t>
            </a:r>
          </a:p>
          <a:p>
            <a:pPr lvl="1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Requested Apps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dirty="0" smtClean="0">
                <a:solidFill>
                  <a:schemeClr val="bg1"/>
                </a:solidFill>
              </a:rPr>
              <a:t>Applications which participants requested: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344816" cy="465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Requested Apps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1656576"/>
            <a:ext cx="806489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b="1" i="1" dirty="0" smtClean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chemeClr val="bg1"/>
                </a:solidFill>
              </a:rPr>
              <a:t>Weather, Calendar, Email functionality</a:t>
            </a:r>
            <a:endParaRPr lang="en-ZA" sz="2800" b="1" i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ZA" sz="2800" b="1" i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Participants </a:t>
            </a:r>
            <a:r>
              <a:rPr lang="en-ZA" sz="2800" dirty="0" smtClean="0">
                <a:solidFill>
                  <a:schemeClr val="bg1"/>
                </a:solidFill>
              </a:rPr>
              <a:t>were asked what applications they would like to see on a smart watch besides those suggested.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The most popular one was found to be a phone finder 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Design (mock-ups) and Implementation (prototypes) of these applications proceeded</a:t>
            </a:r>
            <a:endParaRPr lang="en-ZA" sz="24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Mock-up: </a:t>
            </a:r>
            <a:r>
              <a:rPr lang="en-ZA" sz="4000" dirty="0" err="1" smtClean="0">
                <a:solidFill>
                  <a:schemeClr val="bg2">
                    <a:lumMod val="75000"/>
                  </a:schemeClr>
                </a:solidFill>
              </a:rPr>
              <a:t>Notifier</a:t>
            </a:r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 App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Picture 6" descr="MockupNotif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6840760" cy="495298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619268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Mock-up: Phone Finder App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 descr="MockupPhoneFin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7487696" cy="490606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1340768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Prototype Development: </a:t>
            </a:r>
            <a:r>
              <a:rPr lang="en-ZA" sz="4000" dirty="0" err="1" smtClean="0">
                <a:solidFill>
                  <a:schemeClr val="bg2">
                    <a:lumMod val="75000"/>
                  </a:schemeClr>
                </a:solidFill>
              </a:rPr>
              <a:t>Notifier</a:t>
            </a:r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 Application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pic>
        <p:nvPicPr>
          <p:cNvPr id="17" name="Picture 16" descr="Weath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068960"/>
            <a:ext cx="1498079" cy="237626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71600" y="2420888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1. Weather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7944" y="242088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2. Email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6256" y="2420888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3. Calendar</a:t>
            </a:r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23" name="Picture 22" descr="Calendar Scree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068960"/>
            <a:ext cx="1512168" cy="2398611"/>
          </a:xfrm>
          <a:prstGeom prst="rect">
            <a:avLst/>
          </a:prstGeom>
        </p:spPr>
      </p:pic>
      <p:pic>
        <p:nvPicPr>
          <p:cNvPr id="25" name="Picture 24" descr="emailscre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3068960"/>
            <a:ext cx="1513329" cy="240045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1340768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Prototype Development: Phone Finder Application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pic>
        <p:nvPicPr>
          <p:cNvPr id="10" name="Picture 9" descr="sc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924944"/>
            <a:ext cx="1790950" cy="2772162"/>
          </a:xfrm>
          <a:prstGeom prst="rect">
            <a:avLst/>
          </a:prstGeom>
        </p:spPr>
      </p:pic>
      <p:pic>
        <p:nvPicPr>
          <p:cNvPr id="11" name="Picture 10" descr="sc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924944"/>
            <a:ext cx="1695687" cy="2772162"/>
          </a:xfrm>
          <a:prstGeom prst="rect">
            <a:avLst/>
          </a:prstGeom>
        </p:spPr>
      </p:pic>
      <p:pic>
        <p:nvPicPr>
          <p:cNvPr id="12" name="Picture 11" descr="sc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2924944"/>
            <a:ext cx="1695687" cy="2772162"/>
          </a:xfrm>
          <a:prstGeom prst="rect">
            <a:avLst/>
          </a:prstGeom>
        </p:spPr>
      </p:pic>
      <p:pic>
        <p:nvPicPr>
          <p:cNvPr id="13" name="Picture 12" descr="sc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2924944"/>
            <a:ext cx="1695687" cy="277216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Prototypes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1412776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Developed </a:t>
            </a:r>
            <a:r>
              <a:rPr lang="en-ZA" sz="2400" dirty="0" smtClean="0">
                <a:solidFill>
                  <a:schemeClr val="bg1"/>
                </a:solidFill>
              </a:rPr>
              <a:t>to demonstrate the use of notifications sent from the phone -&gt; Pebble and as a proof of </a:t>
            </a:r>
            <a:r>
              <a:rPr lang="en-ZA" sz="2400" dirty="0" smtClean="0">
                <a:solidFill>
                  <a:schemeClr val="bg1"/>
                </a:solidFill>
              </a:rPr>
              <a:t>concept.</a:t>
            </a:r>
            <a:endParaRPr lang="en-ZA" sz="2400" dirty="0" smtClean="0">
              <a:solidFill>
                <a:schemeClr val="bg1"/>
              </a:solidFill>
            </a:endParaRPr>
          </a:p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Control app will send notification messages to the Pebble in response to any relevant information received on the phone.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Highlights the mechanism used to push information to and from phone and watch. </a:t>
            </a:r>
            <a:r>
              <a:rPr lang="en-ZA" dirty="0" smtClean="0">
                <a:solidFill>
                  <a:schemeClr val="bg1"/>
                </a:solidFill>
              </a:rPr>
              <a:t>  </a:t>
            </a: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Expert User Evaluation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1412776"/>
            <a:ext cx="8568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Two expert users were asked to evaluate the prototypes.</a:t>
            </a:r>
          </a:p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For the </a:t>
            </a:r>
            <a:r>
              <a:rPr lang="en-ZA" sz="2400" dirty="0" err="1" smtClean="0">
                <a:solidFill>
                  <a:schemeClr val="bg1"/>
                </a:solidFill>
              </a:rPr>
              <a:t>notifier</a:t>
            </a:r>
            <a:r>
              <a:rPr lang="en-ZA" sz="2400" dirty="0" smtClean="0">
                <a:solidFill>
                  <a:schemeClr val="bg1"/>
                </a:solidFill>
              </a:rPr>
              <a:t> app: found that it would be better to make the </a:t>
            </a:r>
            <a:r>
              <a:rPr lang="en-ZA" sz="2400" dirty="0" smtClean="0">
                <a:solidFill>
                  <a:schemeClr val="bg1"/>
                </a:solidFill>
              </a:rPr>
              <a:t>weather watch </a:t>
            </a:r>
            <a:r>
              <a:rPr lang="en-ZA" sz="2400" dirty="0" smtClean="0">
                <a:solidFill>
                  <a:schemeClr val="bg1"/>
                </a:solidFill>
              </a:rPr>
              <a:t>face the main screen, include larger fonts / icons, </a:t>
            </a:r>
            <a:r>
              <a:rPr lang="en-ZA" sz="2400" dirty="0" smtClean="0">
                <a:solidFill>
                  <a:schemeClr val="bg1"/>
                </a:solidFill>
              </a:rPr>
              <a:t>and</a:t>
            </a:r>
            <a:r>
              <a:rPr lang="en-ZA" sz="2400" dirty="0" smtClean="0">
                <a:solidFill>
                  <a:schemeClr val="bg1"/>
                </a:solidFill>
              </a:rPr>
              <a:t> </a:t>
            </a:r>
            <a:r>
              <a:rPr lang="en-ZA" sz="2400" dirty="0" smtClean="0">
                <a:solidFill>
                  <a:schemeClr val="bg1"/>
                </a:solidFill>
              </a:rPr>
              <a:t>include a vibration notification before the time of a calendar appointment.</a:t>
            </a:r>
          </a:p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</a:t>
            </a:r>
            <a:r>
              <a:rPr lang="en-ZA" sz="2400" dirty="0" smtClean="0">
                <a:solidFill>
                  <a:srgbClr val="FF0000"/>
                </a:solidFill>
              </a:rPr>
              <a:t>Phase 4 </a:t>
            </a:r>
            <a:r>
              <a:rPr lang="en-ZA" sz="2400" dirty="0" smtClean="0">
                <a:solidFill>
                  <a:schemeClr val="bg1"/>
                </a:solidFill>
              </a:rPr>
              <a:t>in the spiral model, </a:t>
            </a:r>
            <a:r>
              <a:rPr lang="en-ZA" sz="2400" dirty="0" smtClean="0">
                <a:solidFill>
                  <a:srgbClr val="FF0000"/>
                </a:solidFill>
              </a:rPr>
              <a:t>first iteration</a:t>
            </a:r>
            <a:r>
              <a:rPr lang="en-ZA" sz="2400" dirty="0" smtClean="0">
                <a:solidFill>
                  <a:schemeClr val="bg1"/>
                </a:solidFill>
              </a:rPr>
              <a:t>. Findings here used for the requirements gathering of second iteration (Actual development of both applications).</a:t>
            </a:r>
          </a:p>
          <a:p>
            <a:pPr algn="just"/>
            <a:r>
              <a:rPr lang="en-ZA" dirty="0" smtClean="0">
                <a:solidFill>
                  <a:schemeClr val="bg1"/>
                </a:solidFill>
              </a:rPr>
              <a:t>  </a:t>
            </a: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1124744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Application Development</a:t>
            </a:r>
            <a:b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ZA" sz="4000" baseline="30000" dirty="0" smtClean="0">
                <a:solidFill>
                  <a:schemeClr val="bg2">
                    <a:lumMod val="75000"/>
                  </a:schemeClr>
                </a:solidFill>
              </a:rPr>
              <a:t>nd</a:t>
            </a:r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 Iteration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77281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844824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chemeClr val="bg1"/>
                </a:solidFill>
              </a:rPr>
              <a:t>Requirements gathering (Expert User Feedback) </a:t>
            </a:r>
            <a:r>
              <a:rPr lang="en-ZA" sz="2800" dirty="0" smtClean="0">
                <a:solidFill>
                  <a:srgbClr val="FF0000"/>
                </a:solidFill>
              </a:rPr>
              <a:t>(phase 1)</a:t>
            </a:r>
          </a:p>
          <a:p>
            <a:endParaRPr lang="en-ZA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UML Diagrams </a:t>
            </a:r>
            <a:r>
              <a:rPr lang="en-ZA" sz="2800" dirty="0" smtClean="0">
                <a:solidFill>
                  <a:srgbClr val="FF0000"/>
                </a:solidFill>
              </a:rPr>
              <a:t>(phase 2)</a:t>
            </a:r>
          </a:p>
          <a:p>
            <a:endParaRPr lang="en-ZA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C / Android (Java) Development </a:t>
            </a:r>
            <a:r>
              <a:rPr lang="en-ZA" sz="2800" dirty="0" smtClean="0">
                <a:solidFill>
                  <a:srgbClr val="FF0000"/>
                </a:solidFill>
              </a:rPr>
              <a:t>(phase 3)</a:t>
            </a:r>
          </a:p>
          <a:p>
            <a:endParaRPr lang="en-ZA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Field Study </a:t>
            </a:r>
            <a:r>
              <a:rPr lang="en-ZA" sz="2800" dirty="0" smtClean="0">
                <a:solidFill>
                  <a:srgbClr val="FF0000"/>
                </a:solidFill>
              </a:rPr>
              <a:t>(phase 4)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This seminar </a:t>
            </a:r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will cover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772816"/>
            <a:ext cx="61926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chemeClr val="bg1"/>
                </a:solidFill>
              </a:rPr>
              <a:t>What the goals were</a:t>
            </a:r>
          </a:p>
          <a:p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Work done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Findings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Future Work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1340768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Development: </a:t>
            </a:r>
            <a:r>
              <a:rPr lang="en-ZA" sz="4000" dirty="0" err="1" smtClean="0">
                <a:solidFill>
                  <a:schemeClr val="bg2">
                    <a:lumMod val="75000"/>
                  </a:schemeClr>
                </a:solidFill>
              </a:rPr>
              <a:t>Notifier</a:t>
            </a:r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 Application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1988840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Integration of the Weather, Calendar and Email functionalities into one application.  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Developed in C on the </a:t>
            </a:r>
            <a:r>
              <a:rPr lang="en-ZA" sz="2400" dirty="0" err="1" smtClean="0">
                <a:solidFill>
                  <a:schemeClr val="bg1"/>
                </a:solidFill>
              </a:rPr>
              <a:t>CloudPebble</a:t>
            </a:r>
            <a:r>
              <a:rPr lang="en-ZA" sz="2400" dirty="0" smtClean="0">
                <a:solidFill>
                  <a:schemeClr val="bg1"/>
                </a:solidFill>
              </a:rPr>
              <a:t> IDE.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</a:t>
            </a:r>
            <a:r>
              <a:rPr lang="en-ZA" sz="2400" dirty="0" smtClean="0">
                <a:solidFill>
                  <a:schemeClr val="bg1"/>
                </a:solidFill>
              </a:rPr>
              <a:t>Displayed </a:t>
            </a:r>
            <a:r>
              <a:rPr lang="en-ZA" sz="2400" dirty="0" smtClean="0">
                <a:solidFill>
                  <a:schemeClr val="bg1"/>
                </a:solidFill>
              </a:rPr>
              <a:t>the message passing concept between watch and phone using dictionary structures (key-value pairs</a:t>
            </a:r>
            <a:r>
              <a:rPr lang="en-ZA" sz="2400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Keys -&gt; Functionality selection / what to update </a:t>
            </a:r>
            <a:endParaRPr lang="en-ZA" sz="2400" dirty="0" smtClean="0">
              <a:solidFill>
                <a:schemeClr val="bg1"/>
              </a:solidFill>
            </a:endParaRPr>
          </a:p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/>
            <a:endParaRPr lang="en-Z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1340768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Development: Phone Finder Application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1988840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Review of existing phone finder apps revealed the following:</a:t>
            </a: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No bypass of Android phone state (mute to loud) in order to force sound output (no multi-modality support).</a:t>
            </a: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Most are not free</a:t>
            </a: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Have limited methods to find a phone (Ringing / vibration most popular)</a:t>
            </a: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Have unnecessarily complicated companion apps installed on Android phone</a:t>
            </a:r>
          </a:p>
          <a:p>
            <a:pPr algn="just"/>
            <a:r>
              <a:rPr lang="en-ZA" dirty="0" smtClean="0">
                <a:solidFill>
                  <a:schemeClr val="bg1"/>
                </a:solidFill>
              </a:rPr>
              <a:t>  </a:t>
            </a: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1340768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Development: Phone Finder Application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1628800"/>
            <a:ext cx="856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The new implementation takes these into consideration. 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Allows for activation of </a:t>
            </a:r>
            <a:r>
              <a:rPr lang="en-ZA" sz="2400" dirty="0" err="1" smtClean="0">
                <a:solidFill>
                  <a:schemeClr val="bg1"/>
                </a:solidFill>
              </a:rPr>
              <a:t>RingingService</a:t>
            </a:r>
            <a:r>
              <a:rPr lang="en-ZA" sz="2400" dirty="0" smtClean="0">
                <a:solidFill>
                  <a:schemeClr val="bg1"/>
                </a:solidFill>
              </a:rPr>
              <a:t> on an Android phone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Uses Bluetooth signal strength to determine phone proximity to watch, succession of watch vibrations increase in frequency the stronger the signal gets.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Minimal companion app </a:t>
            </a:r>
            <a:r>
              <a:rPr lang="en-ZA" sz="2400" dirty="0" smtClean="0">
                <a:solidFill>
                  <a:schemeClr val="bg1"/>
                </a:solidFill>
              </a:rPr>
              <a:t>installed </a:t>
            </a:r>
            <a:r>
              <a:rPr lang="en-ZA" sz="2400" dirty="0" smtClean="0">
                <a:solidFill>
                  <a:schemeClr val="bg1"/>
                </a:solidFill>
              </a:rPr>
              <a:t>on phone </a:t>
            </a:r>
            <a:r>
              <a:rPr lang="en-ZA" sz="2400" dirty="0" smtClean="0">
                <a:solidFill>
                  <a:schemeClr val="bg1"/>
                </a:solidFill>
              </a:rPr>
              <a:t>(</a:t>
            </a:r>
            <a:r>
              <a:rPr lang="en-ZA" sz="2400" dirty="0" smtClean="0">
                <a:solidFill>
                  <a:schemeClr val="bg1"/>
                </a:solidFill>
              </a:rPr>
              <a:t>allows </a:t>
            </a:r>
            <a:r>
              <a:rPr lang="en-ZA" sz="2400" dirty="0" smtClean="0">
                <a:solidFill>
                  <a:schemeClr val="bg1"/>
                </a:solidFill>
              </a:rPr>
              <a:t>for the change of phone states and access to multi-media </a:t>
            </a:r>
            <a:r>
              <a:rPr lang="en-ZA" sz="2400" dirty="0" smtClean="0">
                <a:solidFill>
                  <a:schemeClr val="bg1"/>
                </a:solidFill>
              </a:rPr>
              <a:t>libraries).</a:t>
            </a: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C </a:t>
            </a:r>
            <a:r>
              <a:rPr lang="en-ZA" sz="2400" dirty="0" smtClean="0">
                <a:solidFill>
                  <a:schemeClr val="bg1"/>
                </a:solidFill>
              </a:rPr>
              <a:t>(watch app) / Java (companion) using Android dev tools + </a:t>
            </a:r>
            <a:r>
              <a:rPr lang="en-ZA" sz="2400" dirty="0" err="1" smtClean="0">
                <a:solidFill>
                  <a:schemeClr val="bg1"/>
                </a:solidFill>
              </a:rPr>
              <a:t>PebbleKit</a:t>
            </a:r>
            <a:r>
              <a:rPr lang="en-ZA" sz="2400" dirty="0" smtClean="0">
                <a:solidFill>
                  <a:schemeClr val="bg1"/>
                </a:solidFill>
              </a:rPr>
              <a:t> SDK</a:t>
            </a:r>
          </a:p>
          <a:p>
            <a:pPr algn="just"/>
            <a:r>
              <a:rPr lang="en-ZA" dirty="0" smtClean="0">
                <a:solidFill>
                  <a:schemeClr val="bg1"/>
                </a:solidFill>
              </a:rPr>
              <a:t>  </a:t>
            </a: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Usability Testing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1556792"/>
            <a:ext cx="856895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Evaluation conducted as a Field Study, allowed for testing in a more natural environment for participants than a lab setting.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6 participants from CS202 for Qualitative research.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Demographics:</a:t>
            </a: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37112"/>
            <a:ext cx="8604448" cy="187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Usability Testing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1196752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Done to gain a deeper understanding of how users interacted with the smart watch and the installed applications (High fidelity). 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Participants used the watch for a day, and were evaluated in the  afternoon.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Used an online questionnaire and an interview to evaluate the user experience with the watch.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Participants ranked each question in questionnaire on a scale from 1 – 5; where 1 = strongly disagree, 2 = disagree, 3 = neutral, 4 = agree, 5 = strongly agree</a:t>
            </a:r>
            <a:endParaRPr lang="en-ZA" sz="2400" dirty="0" smtClean="0"/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/>
            <a:r>
              <a:rPr lang="en-ZA" dirty="0" smtClean="0">
                <a:solidFill>
                  <a:schemeClr val="bg1"/>
                </a:solidFill>
              </a:rPr>
              <a:t>  </a:t>
            </a: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Findings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460431" cy="209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131361"/>
            <a:ext cx="8496944" cy="207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Findings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graphicFrame>
        <p:nvGraphicFramePr>
          <p:cNvPr id="6" name="Chart 5"/>
          <p:cNvGraphicFramePr/>
          <p:nvPr/>
        </p:nvGraphicFramePr>
        <p:xfrm>
          <a:off x="323528" y="1340768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Findings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graphicFrame>
        <p:nvGraphicFramePr>
          <p:cNvPr id="5" name="Chart 4"/>
          <p:cNvGraphicFramePr/>
          <p:nvPr/>
        </p:nvGraphicFramePr>
        <p:xfrm>
          <a:off x="323528" y="1340768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Interview Findings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1052736"/>
            <a:ext cx="85689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The smart watch as a useful interface: 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5/6  participants found some benefit in using the applications on the watch.</a:t>
            </a:r>
          </a:p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Found to be useful in situations where small amounts of information could be viewed at a time.</a:t>
            </a: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Participants found that using the watch to retrieve information was convenient in a real-world environment.</a:t>
            </a: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3 / 6 participants found a use for the smart watch in a lecture environment, </a:t>
            </a:r>
            <a:r>
              <a:rPr lang="en-ZA" sz="2400" dirty="0" smtClean="0">
                <a:solidFill>
                  <a:schemeClr val="bg1"/>
                </a:solidFill>
              </a:rPr>
              <a:t>convenient to be connected to received </a:t>
            </a:r>
            <a:r>
              <a:rPr lang="en-ZA" sz="2400" dirty="0" smtClean="0">
                <a:solidFill>
                  <a:schemeClr val="bg1"/>
                </a:solidFill>
              </a:rPr>
              <a:t>notifications on their phones.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548680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Interview Findings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908720"/>
            <a:ext cx="8568952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While most participants acknowledged the usefulness of the watch, female participants were less willing to use the smart watch to view information on. Was “awkward” and “uncomfortable” to use. </a:t>
            </a: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</a:t>
            </a:r>
            <a:r>
              <a:rPr lang="en-ZA" sz="2400" dirty="0" smtClean="0">
                <a:solidFill>
                  <a:schemeClr val="bg1"/>
                </a:solidFill>
              </a:rPr>
              <a:t>Male </a:t>
            </a:r>
            <a:r>
              <a:rPr lang="en-ZA" sz="2400" dirty="0" smtClean="0">
                <a:solidFill>
                  <a:schemeClr val="bg1"/>
                </a:solidFill>
              </a:rPr>
              <a:t>participants wanted to use the watch </a:t>
            </a:r>
            <a:r>
              <a:rPr lang="en-ZA" sz="2400" dirty="0" smtClean="0">
                <a:solidFill>
                  <a:schemeClr val="bg1"/>
                </a:solidFill>
              </a:rPr>
              <a:t>more on </a:t>
            </a:r>
            <a:r>
              <a:rPr lang="en-ZA" sz="2400" dirty="0" smtClean="0">
                <a:solidFill>
                  <a:schemeClr val="bg1"/>
                </a:solidFill>
              </a:rPr>
              <a:t>a daily basis. Mentioned it had a “Novelty” </a:t>
            </a:r>
            <a:r>
              <a:rPr lang="en-ZA" sz="2400" dirty="0" smtClean="0">
                <a:solidFill>
                  <a:schemeClr val="bg1"/>
                </a:solidFill>
              </a:rPr>
              <a:t>value</a:t>
            </a:r>
            <a:r>
              <a:rPr lang="en-ZA" sz="2400" dirty="0" smtClean="0">
                <a:solidFill>
                  <a:schemeClr val="bg1"/>
                </a:solidFill>
              </a:rPr>
              <a:t> </a:t>
            </a:r>
            <a:r>
              <a:rPr lang="en-ZA" sz="2400" dirty="0" smtClean="0">
                <a:solidFill>
                  <a:schemeClr val="bg1"/>
                </a:solidFill>
              </a:rPr>
              <a:t>to it.</a:t>
            </a: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Same novelty factor was found when using the phone finder application among all participants: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All participants were found to want to use it if they had lost their phone.</a:t>
            </a: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Curiosity for wanting to use a new way to find a phone.</a:t>
            </a: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The Project: Goals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77281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chemeClr val="bg1"/>
                </a:solidFill>
              </a:rPr>
              <a:t>Different target audiences would want a smart watch for different things.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Investigation into whether the smart watch can be a  potentially useful device to </a:t>
            </a:r>
            <a:r>
              <a:rPr lang="en-ZA" sz="2800" dirty="0" smtClean="0">
                <a:solidFill>
                  <a:srgbClr val="FF0000"/>
                </a:solidFill>
              </a:rPr>
              <a:t>university students</a:t>
            </a:r>
            <a:r>
              <a:rPr lang="en-ZA" sz="2800" dirty="0" smtClean="0">
                <a:solidFill>
                  <a:schemeClr val="bg1"/>
                </a:solidFill>
              </a:rPr>
              <a:t> (student-device interaction)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The type of information (applications) which would be considered the most useful by students on a smart watch.</a:t>
            </a:r>
            <a:endParaRPr lang="en-Z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6336704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Future Work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323528" y="1268760"/>
            <a:ext cx="8568952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Based on the results obtained through the Field study, another iteration in the Spiral model could be performed where the </a:t>
            </a:r>
            <a:r>
              <a:rPr lang="en-ZA" sz="2400" dirty="0" err="1" smtClean="0">
                <a:solidFill>
                  <a:schemeClr val="bg1"/>
                </a:solidFill>
              </a:rPr>
              <a:t>notifier</a:t>
            </a:r>
            <a:r>
              <a:rPr lang="en-ZA" sz="2400" dirty="0" smtClean="0">
                <a:solidFill>
                  <a:schemeClr val="bg1"/>
                </a:solidFill>
              </a:rPr>
              <a:t> and phone finder applications are improved upon: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More intuitive way of turning off the Bluetooth connection between the phone from the watch.</a:t>
            </a: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Highlighting days of the week on which there are appointments in the calendar functionality of the </a:t>
            </a:r>
            <a:r>
              <a:rPr lang="en-ZA" sz="2400" dirty="0" err="1" smtClean="0">
                <a:solidFill>
                  <a:schemeClr val="bg1"/>
                </a:solidFill>
              </a:rPr>
              <a:t>notifier</a:t>
            </a:r>
            <a:r>
              <a:rPr lang="en-ZA" sz="2400" dirty="0" smtClean="0">
                <a:solidFill>
                  <a:schemeClr val="bg1"/>
                </a:solidFill>
              </a:rPr>
              <a:t> app.</a:t>
            </a:r>
          </a:p>
          <a:p>
            <a:pPr lvl="1"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Study how participants can benefit from the smart watch in a lecture environment. </a:t>
            </a: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 descr="https://cdn1.iconfinder.com/data/icons/ios-7-style-metro-ui-icons/512/MetroUI_Bluetooth_A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pic>
        <p:nvPicPr>
          <p:cNvPr id="7" name="Picture 6" descr="questsc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124744"/>
            <a:ext cx="3168352" cy="5025661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The Project: Questions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77281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77281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chemeClr val="bg1"/>
                </a:solidFill>
              </a:rPr>
              <a:t>So why would students want to use a smart watch?</a:t>
            </a:r>
          </a:p>
          <a:p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Would the usability of applications on the smart watch be easier than on a smart phone? (Perhaps  in particular  circumstances?)</a:t>
            </a:r>
          </a:p>
          <a:p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Questions were answered  via proof of concept applications requested by CS1L (quantitative research).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Methodology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77281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772816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chemeClr val="bg1"/>
                </a:solidFill>
              </a:rPr>
              <a:t>The Spiral model (Boehm, 1988) was used to implement the applications found to be of most value to students.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3284985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chemeClr val="bg1"/>
                </a:solidFill>
              </a:rPr>
              <a:t>Iterative framework (Each iteration passes through 4 phases)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This research uses two iterations of this framework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620688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Spiral Model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77281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</p:txBody>
      </p:sp>
      <p:pic>
        <p:nvPicPr>
          <p:cNvPr id="7" name="Picture 6" descr="spiral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268760"/>
            <a:ext cx="5554416" cy="5327704"/>
          </a:xfrm>
          <a:prstGeom prst="rect">
            <a:avLst/>
          </a:prstGeom>
          <a:ln w="6350">
            <a:solidFill>
              <a:schemeClr val="bg1"/>
            </a:solidFill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1124744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Prototype Development</a:t>
            </a:r>
            <a:b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ZA" sz="4000" baseline="30000" dirty="0" smtClean="0">
                <a:solidFill>
                  <a:schemeClr val="bg2">
                    <a:lumMod val="75000"/>
                  </a:schemeClr>
                </a:solidFill>
              </a:rPr>
              <a:t>st</a:t>
            </a:r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 Iteration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77281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844824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chemeClr val="bg1"/>
                </a:solidFill>
              </a:rPr>
              <a:t>Requirements gathering (questionnaire) </a:t>
            </a:r>
            <a:r>
              <a:rPr lang="en-ZA" sz="2800" dirty="0" smtClean="0">
                <a:solidFill>
                  <a:srgbClr val="FF0000"/>
                </a:solidFill>
              </a:rPr>
              <a:t>(phase 1)</a:t>
            </a:r>
          </a:p>
          <a:p>
            <a:endParaRPr lang="en-ZA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Mock-ups </a:t>
            </a:r>
            <a:r>
              <a:rPr lang="en-ZA" sz="2800" dirty="0" smtClean="0">
                <a:solidFill>
                  <a:srgbClr val="FF0000"/>
                </a:solidFill>
              </a:rPr>
              <a:t>(phase 2)</a:t>
            </a:r>
          </a:p>
          <a:p>
            <a:endParaRPr lang="en-ZA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Prototype </a:t>
            </a:r>
            <a:r>
              <a:rPr lang="en-ZA" sz="2800" dirty="0" smtClean="0">
                <a:solidFill>
                  <a:srgbClr val="FF0000"/>
                </a:solidFill>
              </a:rPr>
              <a:t>(phase 3)</a:t>
            </a:r>
          </a:p>
          <a:p>
            <a:endParaRPr lang="en-ZA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Evaluation (Expert Users) </a:t>
            </a:r>
            <a:r>
              <a:rPr lang="en-ZA" sz="2800" dirty="0" smtClean="0">
                <a:solidFill>
                  <a:srgbClr val="FF0000"/>
                </a:solidFill>
              </a:rPr>
              <a:t>(phase 4)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980728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Requirements Gathering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268760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ZA" sz="3200" dirty="0" smtClean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772816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This questionnaire used a broad scope of participants to gain data (low fidelity / large breadth on multiple features &amp; tasks). 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User questionnaire with CS1L class (n=211)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89 participants (quantitative)</a:t>
            </a:r>
          </a:p>
          <a:p>
            <a:pPr>
              <a:buFont typeface="Arial" pitchFamily="34" charset="0"/>
              <a:buChar char="•"/>
            </a:pPr>
            <a:endParaRPr lang="en-ZA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Available on Google Forms in afternoon </a:t>
            </a:r>
            <a:r>
              <a:rPr lang="en-ZA" sz="2800" dirty="0" err="1" smtClean="0">
                <a:solidFill>
                  <a:schemeClr val="bg1"/>
                </a:solidFill>
              </a:rPr>
              <a:t>pracs</a:t>
            </a:r>
            <a:endParaRPr lang="en-ZA" sz="2800" dirty="0" smtClean="0">
              <a:solidFill>
                <a:schemeClr val="bg1"/>
              </a:solidFill>
            </a:endParaRPr>
          </a:p>
          <a:p>
            <a:endParaRPr lang="en-ZA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5832648" cy="648072"/>
          </a:xfrm>
        </p:spPr>
        <p:txBody>
          <a:bodyPr>
            <a:noAutofit/>
          </a:bodyPr>
          <a:lstStyle/>
          <a:p>
            <a:pPr algn="ctr"/>
            <a:r>
              <a:rPr lang="en-ZA" sz="4000" dirty="0" smtClean="0">
                <a:solidFill>
                  <a:schemeClr val="bg2">
                    <a:lumMod val="75000"/>
                  </a:schemeClr>
                </a:solidFill>
              </a:rPr>
              <a:t>Questionnaire findings</a:t>
            </a:r>
            <a:endParaRPr lang="en-Z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844824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bg1"/>
                </a:solidFill>
              </a:rPr>
              <a:t> </a:t>
            </a:r>
            <a:r>
              <a:rPr lang="en-ZA" sz="2800" dirty="0" smtClean="0">
                <a:solidFill>
                  <a:srgbClr val="FF0000"/>
                </a:solidFill>
              </a:rPr>
              <a:t>Majority</a:t>
            </a:r>
            <a:r>
              <a:rPr lang="en-ZA" sz="2800" dirty="0" smtClean="0">
                <a:solidFill>
                  <a:schemeClr val="bg1"/>
                </a:solidFill>
              </a:rPr>
              <a:t> of respondents were interested in using a</a:t>
            </a:r>
          </a:p>
          <a:p>
            <a:r>
              <a:rPr lang="en-ZA" sz="2800" dirty="0" smtClean="0">
                <a:solidFill>
                  <a:schemeClr val="bg1"/>
                </a:solidFill>
              </a:rPr>
              <a:t>   smart watch for information retrieval  </a:t>
            </a:r>
          </a:p>
          <a:p>
            <a:endParaRPr lang="en-ZA" sz="28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Convenience of an always accessible on-wrist interface</a:t>
            </a:r>
          </a:p>
          <a:p>
            <a:pPr lvl="1"/>
            <a:endParaRPr lang="en-ZA" sz="24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Physical security of having device attached to arm</a:t>
            </a:r>
          </a:p>
          <a:p>
            <a:pPr lvl="1"/>
            <a:endParaRPr lang="en-ZA" sz="24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Similar features to smart phone with added portability</a:t>
            </a:r>
          </a:p>
          <a:p>
            <a:pPr lvl="1">
              <a:buFont typeface="Arial" pitchFamily="34" charset="0"/>
              <a:buChar char="•"/>
            </a:pPr>
            <a:endParaRPr lang="en-ZA" sz="24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ZA" sz="2400" dirty="0" smtClean="0">
                <a:solidFill>
                  <a:schemeClr val="bg1"/>
                </a:solidFill>
              </a:rPr>
              <a:t> Curiosity for new tech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15227</TotalTime>
  <Words>1343</Words>
  <Application>Microsoft Office PowerPoint</Application>
  <PresentationFormat>On-screen Show (4:3)</PresentationFormat>
  <Paragraphs>217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An investigation into the usefulness of the Smart Watch Interface for university students</vt:lpstr>
      <vt:lpstr>This seminar will cover</vt:lpstr>
      <vt:lpstr>The Project: Goals</vt:lpstr>
      <vt:lpstr>The Project: Questions</vt:lpstr>
      <vt:lpstr>Methodology</vt:lpstr>
      <vt:lpstr>Spiral Model</vt:lpstr>
      <vt:lpstr>Prototype Development 1st Iteration</vt:lpstr>
      <vt:lpstr>Requirements Gathering</vt:lpstr>
      <vt:lpstr>Questionnaire findings</vt:lpstr>
      <vt:lpstr>More findings</vt:lpstr>
      <vt:lpstr>Requested Apps</vt:lpstr>
      <vt:lpstr>Requested Apps</vt:lpstr>
      <vt:lpstr>Mock-up: Notifier App</vt:lpstr>
      <vt:lpstr>Mock-up: Phone Finder App</vt:lpstr>
      <vt:lpstr>Prototype Development: Notifier Application</vt:lpstr>
      <vt:lpstr>Prototype Development: Phone Finder Application</vt:lpstr>
      <vt:lpstr>Prototypes</vt:lpstr>
      <vt:lpstr>Expert User Evaluation</vt:lpstr>
      <vt:lpstr>Application Development 2nd Iteration</vt:lpstr>
      <vt:lpstr>Development: Notifier Application</vt:lpstr>
      <vt:lpstr>Development: Phone Finder Application</vt:lpstr>
      <vt:lpstr>Development: Phone Finder Application</vt:lpstr>
      <vt:lpstr>Usability Testing</vt:lpstr>
      <vt:lpstr>Usability Testing</vt:lpstr>
      <vt:lpstr>Findings</vt:lpstr>
      <vt:lpstr>Findings</vt:lpstr>
      <vt:lpstr>Findings</vt:lpstr>
      <vt:lpstr>Interview Findings</vt:lpstr>
      <vt:lpstr>Interview Findings</vt:lpstr>
      <vt:lpstr>Future Work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into the usefulness of the Smart Watch Interface for university students</dc:title>
  <dc:creator>kyle</dc:creator>
  <cp:lastModifiedBy>kyle</cp:lastModifiedBy>
  <cp:revision>437</cp:revision>
  <dcterms:created xsi:type="dcterms:W3CDTF">2014-07-10T07:46:30Z</dcterms:created>
  <dcterms:modified xsi:type="dcterms:W3CDTF">2014-10-27T04:32:43Z</dcterms:modified>
</cp:coreProperties>
</file>